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FAE1B-2F87-4783-9D2D-36DB5719F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CAAAD-0A77-4D37-9B53-1A3DAE08A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5AF39-D45B-4A79-A151-B4208F31F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21192-77B7-414C-942F-FD92D825A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7A689-0125-4066-875B-DDF51658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E5F27-3FF3-4069-B43A-5605C12A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A9245F-5905-401D-BC73-56216FD25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992F1-10BC-4E63-AB3B-F1728A3B5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3461B-0B0C-4DBC-979C-C9FFB6E5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E4307-C7B4-4963-AED0-9A77802A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4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56786D-2790-4F28-93E2-5FEE49BA7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A286E-ECA9-4F92-94C1-4DF93E7C8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8FEE0-036C-4CD4-B456-E22C8B0E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08AF3-9E32-4C6A-9300-4DD67BC5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B3FE0-1556-4ACD-A0B9-4A954F85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8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8169-50A3-4623-A76B-C53385BC0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7792A-68DE-4616-ACAD-840785437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B5F5-6F7D-42F9-8DE8-092A3AF9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02F0E-6D12-4930-8483-BA01A5C2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C1DF2-8936-46DA-BF8C-C40E8EA1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0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9788D-4EFA-4E50-BE7E-FEAC7236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78736-C949-4930-A53B-8A75CF0C2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510E9-247C-4D40-BDAF-7D93B3EEA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3E341-9A28-41D8-B8A3-26323CF6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EB78F-7089-441E-83F4-8464B9E8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55C2-4292-4327-9AAE-CE82E7D2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337A7-2899-495F-93E3-5077F8856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9EE24-2B7F-4D22-AE09-F3CFB6B23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7A046-1495-4199-A7EF-E1DA90D8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4D1D7-7039-4521-B9D5-4D346E9C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EEDD0-F421-4FBF-B58A-9F1C674F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6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4959D-B894-491A-9316-85B79666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C60D3-FCEE-4E5B-A226-487D88BD0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2379E-649F-4225-8B5C-0307AC52E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56190-25C1-4FF2-873B-5CAD9BB42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5AFD0-0AAD-4C85-9E7D-EA05AF7C7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E3BE8C-0541-452B-A214-E9454D7E6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61E30D-EE47-4A68-A8E9-8B7BB20A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47E51-27A6-4668-BC57-FD86D0E9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0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DA2E7-D32D-41CE-AB14-CF3A9AAE1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63C13-DC7B-428A-A74B-DE33DCC6B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6AEA7-0D50-4FD6-8738-622280A4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FBD57-29BA-472C-B142-F2527A4E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4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8161A-B118-4F1A-A5D2-D55D6A400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40A0F-CAE5-4138-BB63-7A6171CB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92ACD-5965-438F-BF3E-F7A98450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8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B6EE-5B45-464D-838B-A8FD30F2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6E310-C362-4CFD-9023-DC3E0A325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6F456-37B4-4975-A30F-785FAA11C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655B3-E5BF-4E32-9CC6-5DB7C46C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1415E-03AA-42E8-A56A-7DC70A10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10964-DFEE-4A46-8811-B429A38E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D8917-8F3F-4DEC-A876-BE39F89C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934F80-CB90-48D4-BC45-7C5F5236C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808E2-F2A8-4EAF-9DAF-CF0B972D3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734B6-978A-4DC7-9F32-9AA203A7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0780D-4E1D-44D2-B969-F16886C3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88B40-E3FC-49F0-8CA6-F54D5F8B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5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F6ADD-20D5-4DF0-A0BC-9D1688017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E14FF-4818-4E35-B4BE-F1B4BAC52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9D4CD-614B-4DD2-BC9B-085153BDF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48516-EF25-400A-B28E-965426EEEF1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6FE6C-A40D-4591-BED1-B1C403F6D9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6B42F-A02B-4541-8D43-1CFCA373F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A01CE-9BFE-4D71-BDF0-F6BF41D9D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1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1FEBD-81EF-4EF1-9259-F223F8F9B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2738"/>
            <a:ext cx="12096750" cy="2387600"/>
          </a:xfrm>
        </p:spPr>
        <p:txBody>
          <a:bodyPr>
            <a:normAutofit/>
          </a:bodyPr>
          <a:lstStyle/>
          <a:p>
            <a:r>
              <a:rPr lang="en-US" b="1" dirty="0"/>
              <a:t>NCI Predoc to Postdoc Transition Award </a:t>
            </a:r>
            <a:br>
              <a:rPr lang="en-US" b="1" dirty="0"/>
            </a:br>
            <a:r>
              <a:rPr lang="en-US" b="1" dirty="0"/>
              <a:t>F99/K00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89C496-7372-4275-9306-2A40BD813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718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program is an effort by the NCI leadership to address the imbalance between biomedical trainees and available tenure track positions/grants. NCI hopes that this dual-phase transition award will identify and encourage outstanding graduate students to commit to pursuing independent cancer research careers. </a:t>
            </a: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6CF1C7-8080-450D-B25D-F4F98F7C7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8513" y="4600008"/>
            <a:ext cx="6098237" cy="20921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95028F-AE2A-4D65-9DFF-BF5D1329F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816" y="4989360"/>
            <a:ext cx="4842510" cy="165014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AA97B1-483A-44E9-B391-2CC9AF6B250D}"/>
              </a:ext>
            </a:extLst>
          </p:cNvPr>
          <p:cNvCxnSpPr>
            <a:cxnSpLocks/>
          </p:cNvCxnSpPr>
          <p:nvPr/>
        </p:nvCxnSpPr>
        <p:spPr>
          <a:xfrm flipV="1">
            <a:off x="5484529" y="5798747"/>
            <a:ext cx="611471" cy="1568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22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6BFA-205F-42E6-8148-C4A7F5DC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CC875-52DE-443A-A43C-554B6940F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Applicant must be nominated by a PhD-granting institution </a:t>
            </a:r>
          </a:p>
          <a:p>
            <a:pPr lvl="1"/>
            <a:r>
              <a:rPr lang="en-US" sz="2800" dirty="0">
                <a:latin typeface="+mj-lt"/>
              </a:rPr>
              <a:t>Students earning PhD or other doctoral research degree </a:t>
            </a:r>
          </a:p>
          <a:p>
            <a:pPr lvl="1"/>
            <a:r>
              <a:rPr lang="en-US" sz="2800" dirty="0">
                <a:latin typeface="+mj-lt"/>
              </a:rPr>
              <a:t>3rd or 4</a:t>
            </a:r>
            <a:r>
              <a:rPr lang="en-US" sz="2800" baseline="30000" dirty="0">
                <a:latin typeface="+mj-lt"/>
              </a:rPr>
              <a:t>th</a:t>
            </a:r>
            <a:r>
              <a:rPr lang="en-US" sz="2800" dirty="0">
                <a:latin typeface="+mj-lt"/>
              </a:rPr>
              <a:t> year PhD students finishing up dissertation research</a:t>
            </a:r>
          </a:p>
          <a:p>
            <a:r>
              <a:rPr lang="en-US" dirty="0">
                <a:latin typeface="+mj-lt"/>
              </a:rPr>
              <a:t>One nominee per domestic, PhD-granting institution per year</a:t>
            </a:r>
          </a:p>
          <a:p>
            <a:pPr lvl="1"/>
            <a:r>
              <a:rPr lang="en-US" sz="2800" dirty="0">
                <a:latin typeface="+mj-lt"/>
              </a:rPr>
              <a:t>identified by a single DUNS number or by multiple DUNS numbers for schools/colleges/divisions within the institution</a:t>
            </a:r>
          </a:p>
          <a:p>
            <a:r>
              <a:rPr lang="en-US" dirty="0">
                <a:latin typeface="+mj-lt"/>
              </a:rPr>
              <a:t>US citizens and international students</a:t>
            </a:r>
          </a:p>
          <a:p>
            <a:r>
              <a:rPr lang="en-US" dirty="0">
                <a:latin typeface="+mj-lt"/>
              </a:rPr>
              <a:t>Unsuccessful applicants may submit if eligible and if re-nominated</a:t>
            </a:r>
          </a:p>
          <a:p>
            <a:r>
              <a:rPr lang="en-US" dirty="0">
                <a:latin typeface="+mj-lt"/>
              </a:rPr>
              <a:t>Current F31 awardees and applicants are eligible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DB427-D638-48AE-920C-6DCFA2C29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Funding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AD9FF-4079-4982-AE32-44B7D9FC7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This program provides 1-2 years of support for completing PhD dissertation (F99 phase)</a:t>
            </a:r>
          </a:p>
          <a:p>
            <a:pPr lvl="1"/>
            <a:r>
              <a:rPr lang="en-US" dirty="0">
                <a:latin typeface="+mj-lt"/>
              </a:rPr>
              <a:t>Stipend, Tuition, and Training Related Expenses similar to F31</a:t>
            </a:r>
          </a:p>
          <a:p>
            <a:pPr lvl="1"/>
            <a:r>
              <a:rPr lang="en-US" dirty="0">
                <a:latin typeface="+mj-lt"/>
              </a:rPr>
              <a:t>Funds to attend an F99 Fellows meeting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  <a:latin typeface="+mj-lt"/>
              </a:rPr>
              <a:t>After completion of the PhD dissertation, the awardee can bring up to 4 years of support for postdoc training (K00) at a US institution</a:t>
            </a:r>
          </a:p>
          <a:p>
            <a:pPr lvl="1"/>
            <a:r>
              <a:rPr lang="en-US" dirty="0">
                <a:latin typeface="+mj-lt"/>
              </a:rPr>
              <a:t>Higher salary than F32 </a:t>
            </a:r>
          </a:p>
          <a:p>
            <a:pPr lvl="2"/>
            <a:r>
              <a:rPr lang="en-US" dirty="0">
                <a:latin typeface="+mj-lt"/>
              </a:rPr>
              <a:t>($50,000 with $3,300 annual increase + fringe benefits) </a:t>
            </a:r>
          </a:p>
          <a:p>
            <a:pPr lvl="1"/>
            <a:r>
              <a:rPr lang="en-US" dirty="0">
                <a:latin typeface="+mj-lt"/>
              </a:rPr>
              <a:t>Up to $4500 for Tuition, plus $3000 for Research Expenses</a:t>
            </a:r>
          </a:p>
          <a:p>
            <a:pPr lvl="1"/>
            <a:r>
              <a:rPr lang="en-US" dirty="0">
                <a:latin typeface="+mj-lt"/>
              </a:rPr>
              <a:t>8% Indirect Costs allowed for the Institution</a:t>
            </a:r>
          </a:p>
          <a:p>
            <a:pPr lvl="1"/>
            <a:r>
              <a:rPr lang="en-US" dirty="0">
                <a:latin typeface="+mj-lt"/>
              </a:rPr>
              <a:t>Funds to attend a K00 Scholars meeting 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567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NCI Predoc to Postdoc Transition Award  F99/K00</vt:lpstr>
      <vt:lpstr>Eligibility</vt:lpstr>
      <vt:lpstr>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NCI Predoc to Postdoc Transition Award  F99/K00</dc:title>
  <dc:creator>BADER, JACKIE E</dc:creator>
  <cp:lastModifiedBy>BADER, JACKIE E</cp:lastModifiedBy>
  <cp:revision>2</cp:revision>
  <dcterms:created xsi:type="dcterms:W3CDTF">2019-06-16T19:56:34Z</dcterms:created>
  <dcterms:modified xsi:type="dcterms:W3CDTF">2019-06-16T20:05:02Z</dcterms:modified>
</cp:coreProperties>
</file>